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6" r:id="rId3"/>
    <p:sldId id="279" r:id="rId4"/>
    <p:sldId id="280" r:id="rId5"/>
    <p:sldId id="273" r:id="rId6"/>
    <p:sldId id="281" r:id="rId7"/>
    <p:sldId id="282" r:id="rId8"/>
    <p:sldId id="284" r:id="rId9"/>
    <p:sldId id="269" r:id="rId10"/>
    <p:sldId id="277" r:id="rId11"/>
    <p:sldId id="288" r:id="rId12"/>
    <p:sldId id="287" r:id="rId13"/>
    <p:sldId id="285" r:id="rId14"/>
    <p:sldId id="286" r:id="rId15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93" autoAdjust="0"/>
    <p:restoredTop sz="94630"/>
  </p:normalViewPr>
  <p:slideViewPr>
    <p:cSldViewPr snapToGrid="0" snapToObjects="1">
      <p:cViewPr varScale="1">
        <p:scale>
          <a:sx n="81" d="100"/>
          <a:sy n="81" d="100"/>
        </p:scale>
        <p:origin x="1915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67800"/>
            <a:ext cx="9144000" cy="302400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36759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 b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30/11/2017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30/11/2017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97956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641678"/>
          </a:xfrm>
        </p:spPr>
        <p:txBody>
          <a:bodyPr/>
          <a:lstStyle>
            <a:lvl1pPr>
              <a:defRPr b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43400" y="1289882"/>
            <a:ext cx="8323726" cy="4525963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it-IT" dirty="0"/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202398" y="6481870"/>
            <a:ext cx="22183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b="0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A. </a:t>
            </a:r>
            <a:r>
              <a:rPr lang="it-IT" sz="1400" b="0" baseline="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Aimi</a:t>
            </a:r>
            <a:r>
              <a:rPr lang="it-IT" sz="1400" b="0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R. Bigazzi, F. </a:t>
            </a:r>
            <a:r>
              <a:rPr lang="it-IT" sz="1400" b="0" baseline="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Collini</a:t>
            </a:r>
            <a:endParaRPr lang="it-IT" sz="1400" b="0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55925" y="80186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1" name="CasellaDiTesto 130">
            <a:extLst>
              <a:ext uri="{FF2B5EF4-FFF2-40B4-BE49-F238E27FC236}">
                <a16:creationId xmlns:a16="http://schemas.microsoft.com/office/drawing/2014/main" id="{D3D7109C-1DA8-46F3-97DE-4E2A899C10F2}"/>
              </a:ext>
            </a:extLst>
          </p:cNvPr>
          <p:cNvSpPr txBox="1"/>
          <p:nvPr userDrawn="1"/>
        </p:nvSpPr>
        <p:spPr>
          <a:xfrm>
            <a:off x="202398" y="6188266"/>
            <a:ext cx="1907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b="0" i="1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Software Engineering 2</a:t>
            </a:r>
            <a:endParaRPr lang="it-IT" sz="1400" b="0" i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5" name="CasellaDiTesto 254">
            <a:extLst>
              <a:ext uri="{FF2B5EF4-FFF2-40B4-BE49-F238E27FC236}">
                <a16:creationId xmlns:a16="http://schemas.microsoft.com/office/drawing/2014/main" id="{E2CF68AB-D35F-4F71-9A11-57ADD4053E0E}"/>
              </a:ext>
            </a:extLst>
          </p:cNvPr>
          <p:cNvSpPr txBox="1"/>
          <p:nvPr userDrawn="1"/>
        </p:nvSpPr>
        <p:spPr>
          <a:xfrm>
            <a:off x="3738842" y="6295988"/>
            <a:ext cx="14430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000" b="0" i="0" baseline="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Travlendar</a:t>
            </a:r>
            <a:r>
              <a:rPr lang="it-IT" sz="2000" b="0" i="0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endParaRPr lang="it-IT" sz="2000" b="0" i="0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30/11/2017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30/11/2017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30/11/2017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30/11/2017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30/11/2017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30/11/2017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30/11/2017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-18661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4238" y="1840063"/>
            <a:ext cx="1930286" cy="1423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60215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61181"/>
            <a:ext cx="9036647" cy="153502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1191680" y="4469108"/>
            <a:ext cx="7772400" cy="9683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sz="7200" b="0" i="1" dirty="0" err="1">
                <a:latin typeface="Calibri" panose="020F0502020204030204" pitchFamily="34" charset="0"/>
                <a:cs typeface="Calibri" panose="020F0502020204030204" pitchFamily="34" charset="0"/>
              </a:rPr>
              <a:t>Travlendar</a:t>
            </a:r>
            <a:r>
              <a:rPr lang="it-IT" sz="7200" b="0" i="1" dirty="0"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2174" y="5713959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9" name="Immagine 1028">
            <a:extLst>
              <a:ext uri="{FF2B5EF4-FFF2-40B4-BE49-F238E27FC236}">
                <a16:creationId xmlns:a16="http://schemas.microsoft.com/office/drawing/2014/main" id="{9C5395C1-A431-462F-8F4A-732B35D713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4958" y="4332870"/>
            <a:ext cx="1497987" cy="1497987"/>
          </a:xfrm>
          <a:prstGeom prst="rect">
            <a:avLst/>
          </a:prstGeom>
        </p:spPr>
      </p:pic>
      <p:sp>
        <p:nvSpPr>
          <p:cNvPr id="1030" name="CasellaDiTesto 1029">
            <a:extLst>
              <a:ext uri="{FF2B5EF4-FFF2-40B4-BE49-F238E27FC236}">
                <a16:creationId xmlns:a16="http://schemas.microsoft.com/office/drawing/2014/main" id="{DBDFC45F-10CF-4962-90AD-A1352B2B9E15}"/>
              </a:ext>
            </a:extLst>
          </p:cNvPr>
          <p:cNvSpPr txBox="1"/>
          <p:nvPr/>
        </p:nvSpPr>
        <p:spPr>
          <a:xfrm>
            <a:off x="697076" y="6078166"/>
            <a:ext cx="7956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Design Document				</a:t>
            </a:r>
            <a:r>
              <a:rPr lang="it-IT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Authors</a:t>
            </a:r>
            <a:r>
              <a:rPr lang="it-IT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A. </a:t>
            </a:r>
            <a:r>
              <a:rPr lang="it-IT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Aimi</a:t>
            </a:r>
            <a:r>
              <a:rPr lang="it-IT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R. Bigazzi, F. </a:t>
            </a:r>
            <a:r>
              <a:rPr lang="it-IT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Collini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5C44BD0E-F4A0-6040-B0DD-48267A9BE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important algorithm</a:t>
            </a:r>
            <a:endParaRPr lang="it-IT" dirty="0"/>
          </a:p>
        </p:txBody>
      </p:sp>
      <p:pic>
        <p:nvPicPr>
          <p:cNvPr id="6" name="Immagine 5" descr="Immagine che contiene testo, mappa&#10;&#10;Descrizione generata con affidabilità molto elevata">
            <a:extLst>
              <a:ext uri="{FF2B5EF4-FFF2-40B4-BE49-F238E27FC236}">
                <a16:creationId xmlns:a16="http://schemas.microsoft.com/office/drawing/2014/main" id="{1074A5E6-2DF2-4972-832A-22DA04108B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r="184" b="45689"/>
          <a:stretch/>
        </p:blipFill>
        <p:spPr>
          <a:xfrm>
            <a:off x="0" y="996864"/>
            <a:ext cx="5015060" cy="5142678"/>
          </a:xfrm>
          <a:prstGeom prst="rect">
            <a:avLst/>
          </a:prstGeom>
        </p:spPr>
      </p:pic>
      <p:pic>
        <p:nvPicPr>
          <p:cNvPr id="10" name="Immagine 9" descr="Immagine che contiene testo, mappa&#10;&#10;Descrizione generata con affidabilità molto elevata">
            <a:extLst>
              <a:ext uri="{FF2B5EF4-FFF2-40B4-BE49-F238E27FC236}">
                <a16:creationId xmlns:a16="http://schemas.microsoft.com/office/drawing/2014/main" id="{61C5E8F8-9A35-48BD-BE37-48882613C0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62" t="52919" r="16364" b="-3"/>
          <a:stretch/>
        </p:blipFill>
        <p:spPr>
          <a:xfrm>
            <a:off x="4882031" y="991441"/>
            <a:ext cx="4064011" cy="5148101"/>
          </a:xfrm>
          <a:prstGeom prst="rect">
            <a:avLst/>
          </a:prstGeom>
        </p:spPr>
      </p:pic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658A2B8A-0682-44B7-A439-C1B8A4F4B3AF}"/>
              </a:ext>
            </a:extLst>
          </p:cNvPr>
          <p:cNvCxnSpPr>
            <a:cxnSpLocks/>
          </p:cNvCxnSpPr>
          <p:nvPr/>
        </p:nvCxnSpPr>
        <p:spPr>
          <a:xfrm>
            <a:off x="4721296" y="895739"/>
            <a:ext cx="0" cy="5253134"/>
          </a:xfrm>
          <a:prstGeom prst="line">
            <a:avLst/>
          </a:prstGeom>
          <a:ln w="60325">
            <a:solidFill>
              <a:srgbClr val="728FA5"/>
            </a:solidFill>
          </a:ln>
          <a:effectLst>
            <a:outerShdw blurRad="40000" dist="20000" dir="5400000" rotWithShape="0">
              <a:srgbClr val="000000">
                <a:alpha val="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15045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D59FD8-28DE-43FA-BAB9-7CAB88D20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important algorithm</a:t>
            </a:r>
          </a:p>
        </p:txBody>
      </p:sp>
      <p:pic>
        <p:nvPicPr>
          <p:cNvPr id="4" name="Immagine 3" descr="Immagine che contiene testo&#10;&#10;Descrizione generata con affidabilità elevata">
            <a:extLst>
              <a:ext uri="{FF2B5EF4-FFF2-40B4-BE49-F238E27FC236}">
                <a16:creationId xmlns:a16="http://schemas.microsoft.com/office/drawing/2014/main" id="{91734E51-3E88-4A38-90EB-832CB57F5D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62" b="28968"/>
          <a:stretch/>
        </p:blipFill>
        <p:spPr>
          <a:xfrm>
            <a:off x="8595" y="989043"/>
            <a:ext cx="4528850" cy="5148000"/>
          </a:xfrm>
          <a:prstGeom prst="rect">
            <a:avLst/>
          </a:prstGeom>
        </p:spPr>
      </p:pic>
      <p:pic>
        <p:nvPicPr>
          <p:cNvPr id="5" name="Immagine 4" descr="Immagine che contiene testo&#10;&#10;Descrizione generata con affidabilità elevata">
            <a:extLst>
              <a:ext uri="{FF2B5EF4-FFF2-40B4-BE49-F238E27FC236}">
                <a16:creationId xmlns:a16="http://schemas.microsoft.com/office/drawing/2014/main" id="{E6880949-6E36-41A3-801E-D3DD72CD08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190" t="70172" r="21574" b="1"/>
          <a:stretch/>
        </p:blipFill>
        <p:spPr>
          <a:xfrm>
            <a:off x="5206480" y="989043"/>
            <a:ext cx="3600000" cy="3245894"/>
          </a:xfrm>
          <a:prstGeom prst="rect">
            <a:avLst/>
          </a:prstGeom>
        </p:spPr>
      </p:pic>
      <p:pic>
        <p:nvPicPr>
          <p:cNvPr id="6" name="Immagine 5" descr="Immagine che contiene testo, mappa&#10;&#10;Descrizione generata con affidabilità elevata">
            <a:extLst>
              <a:ext uri="{FF2B5EF4-FFF2-40B4-BE49-F238E27FC236}">
                <a16:creationId xmlns:a16="http://schemas.microsoft.com/office/drawing/2014/main" id="{8FE500B8-98CB-4C15-B027-6F6937569D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12" t="1058" r="19527" b="77427"/>
          <a:stretch/>
        </p:blipFill>
        <p:spPr>
          <a:xfrm>
            <a:off x="4546777" y="4219569"/>
            <a:ext cx="4597959" cy="1917473"/>
          </a:xfrm>
          <a:prstGeom prst="rect">
            <a:avLst/>
          </a:prstGeom>
        </p:spPr>
      </p:pic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6C986623-5A2F-485C-8327-F79AD5B0413A}"/>
              </a:ext>
            </a:extLst>
          </p:cNvPr>
          <p:cNvCxnSpPr>
            <a:cxnSpLocks/>
          </p:cNvCxnSpPr>
          <p:nvPr/>
        </p:nvCxnSpPr>
        <p:spPr>
          <a:xfrm>
            <a:off x="4721296" y="895739"/>
            <a:ext cx="0" cy="5253134"/>
          </a:xfrm>
          <a:prstGeom prst="line">
            <a:avLst/>
          </a:prstGeom>
          <a:ln w="60325">
            <a:solidFill>
              <a:srgbClr val="728FA5"/>
            </a:solidFill>
          </a:ln>
          <a:effectLst>
            <a:outerShdw blurRad="40000" dist="20000" dir="5400000" rotWithShape="0">
              <a:srgbClr val="000000">
                <a:alpha val="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814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FFCEBD1-930D-44E7-B516-5F3EFD93D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important algorithm</a:t>
            </a:r>
          </a:p>
        </p:txBody>
      </p:sp>
      <p:pic>
        <p:nvPicPr>
          <p:cNvPr id="4" name="Immagine 3" descr="Immagine che contiene testo, mappa&#10;&#10;Descrizione generata con affidabilità elevata">
            <a:extLst>
              <a:ext uri="{FF2B5EF4-FFF2-40B4-BE49-F238E27FC236}">
                <a16:creationId xmlns:a16="http://schemas.microsoft.com/office/drawing/2014/main" id="{34A89590-39C1-4AA6-AF72-5EB4F2C410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793"/>
          <a:stretch/>
        </p:blipFill>
        <p:spPr>
          <a:xfrm>
            <a:off x="1941885" y="984789"/>
            <a:ext cx="4897458" cy="5105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8865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4F562F23-CE02-934C-8FC4-F4906B7F8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Implementation, integration and test plan</a:t>
            </a:r>
            <a:endParaRPr lang="it-IT" dirty="0"/>
          </a:p>
        </p:txBody>
      </p:sp>
      <p:pic>
        <p:nvPicPr>
          <p:cNvPr id="7" name="Segnaposto contenuto 6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14463427-859A-46BF-BA4B-119B1EA252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4026" y="2144124"/>
            <a:ext cx="8355948" cy="2569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509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4F562F23-CE02-934C-8FC4-F4906B7F8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Implementation, integration and test plan</a:t>
            </a:r>
            <a:endParaRPr lang="it-IT" dirty="0"/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F29F697F-75FC-4B87-AE61-CC701FB0B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137" y="1121790"/>
            <a:ext cx="8323726" cy="4402317"/>
          </a:xfrm>
        </p:spPr>
        <p:txBody>
          <a:bodyPr>
            <a:normAutofit/>
          </a:bodyPr>
          <a:lstStyle/>
          <a:p>
            <a:r>
              <a:rPr lang="it-IT" dirty="0"/>
              <a:t>System </a:t>
            </a:r>
            <a:r>
              <a:rPr lang="it-IT" dirty="0" err="1"/>
              <a:t>composition</a:t>
            </a:r>
            <a:r>
              <a:rPr lang="it-IT" dirty="0"/>
              <a:t>: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Front-end components: mobile application;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Back-end components: the server and its components;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External components: the components which refer to functionalities provided by external systems and the DBMS.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r>
              <a:rPr lang="it-IT" dirty="0"/>
              <a:t>T</a:t>
            </a:r>
            <a:r>
              <a:rPr lang="en-US" dirty="0" err="1"/>
              <a:t>est</a:t>
            </a:r>
            <a:r>
              <a:rPr lang="en-US" dirty="0"/>
              <a:t> plan: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B</a:t>
            </a:r>
            <a:r>
              <a:rPr lang="en-US" dirty="0" err="1"/>
              <a:t>ottom</a:t>
            </a:r>
            <a:r>
              <a:rPr lang="en-US" dirty="0"/>
              <a:t>-up strategy</a:t>
            </a:r>
          </a:p>
        </p:txBody>
      </p:sp>
    </p:spTree>
    <p:extLst>
      <p:ext uri="{BB962C8B-B14F-4D97-AF65-F5344CB8AC3E}">
        <p14:creationId xmlns:p14="http://schemas.microsoft.com/office/powerpoint/2010/main" val="3609892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4600C55-18C5-4149-8826-E2E950D11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High Level</a:t>
            </a:r>
          </a:p>
        </p:txBody>
      </p:sp>
      <p:pic>
        <p:nvPicPr>
          <p:cNvPr id="4" name="Immagine 3" descr="../../../Downloads/High%20Level%20Diagram-2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2425" y="1066828"/>
            <a:ext cx="6813233" cy="50045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4179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4600C55-18C5-4149-8826-E2E950D11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Corresponding Deployment Diagram</a:t>
            </a:r>
          </a:p>
        </p:txBody>
      </p:sp>
      <p:pic>
        <p:nvPicPr>
          <p:cNvPr id="4" name="Immagine 3" descr="../../../Downloads/ultimo.jpe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2742" y="1108796"/>
            <a:ext cx="7186131" cy="49040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71972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Cloud</a:t>
            </a:r>
            <a:r>
              <a:rPr lang="it-IT" dirty="0"/>
              <a:t> Computing and </a:t>
            </a:r>
            <a:r>
              <a:rPr lang="it-IT" dirty="0" err="1"/>
              <a:t>IaaS</a:t>
            </a:r>
            <a:endParaRPr lang="it-IT" dirty="0"/>
          </a:p>
        </p:txBody>
      </p:sp>
      <p:sp>
        <p:nvSpPr>
          <p:cNvPr id="4" name="Segnaposto contenuto 2"/>
          <p:cNvSpPr txBox="1">
            <a:spLocks/>
          </p:cNvSpPr>
          <p:nvPr/>
        </p:nvSpPr>
        <p:spPr>
          <a:xfrm>
            <a:off x="628650" y="1208343"/>
            <a:ext cx="7886700" cy="216739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3000" dirty="0" err="1"/>
              <a:t>Advantages</a:t>
            </a:r>
            <a:r>
              <a:rPr lang="it-IT" sz="3000" dirty="0"/>
              <a:t>:</a:t>
            </a:r>
          </a:p>
          <a:p>
            <a:pPr lvl="1"/>
            <a:r>
              <a:rPr lang="it-IT" sz="2600" dirty="0" err="1"/>
              <a:t>Scalability</a:t>
            </a:r>
            <a:endParaRPr lang="it-IT" sz="2600" dirty="0"/>
          </a:p>
          <a:p>
            <a:pPr lvl="1"/>
            <a:r>
              <a:rPr lang="it-IT" sz="2600" dirty="0" err="1"/>
              <a:t>Costs</a:t>
            </a:r>
            <a:endParaRPr lang="it-IT" sz="2600" dirty="0"/>
          </a:p>
          <a:p>
            <a:pPr lvl="1"/>
            <a:r>
              <a:rPr lang="it-IT" sz="2600" dirty="0"/>
              <a:t>Security</a:t>
            </a:r>
          </a:p>
          <a:p>
            <a:pPr lvl="1"/>
            <a:r>
              <a:rPr lang="it-IT" sz="2600" dirty="0" err="1"/>
              <a:t>Availability</a:t>
            </a:r>
            <a:endParaRPr lang="it-IT" sz="2600" dirty="0"/>
          </a:p>
          <a:p>
            <a:pPr lvl="1"/>
            <a:endParaRPr lang="it-IT" sz="1800" dirty="0"/>
          </a:p>
        </p:txBody>
      </p:sp>
      <p:sp>
        <p:nvSpPr>
          <p:cNvPr id="6" name="Segnaposto contenuto 2"/>
          <p:cNvSpPr txBox="1">
            <a:spLocks/>
          </p:cNvSpPr>
          <p:nvPr/>
        </p:nvSpPr>
        <p:spPr>
          <a:xfrm>
            <a:off x="628650" y="3803234"/>
            <a:ext cx="7886700" cy="2029528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3200" dirty="0" err="1"/>
              <a:t>Constraints</a:t>
            </a:r>
            <a:r>
              <a:rPr lang="it-IT" sz="3200" dirty="0"/>
              <a:t>:</a:t>
            </a:r>
          </a:p>
          <a:p>
            <a:pPr lvl="1"/>
            <a:r>
              <a:rPr lang="it-IT" sz="2800" dirty="0" err="1"/>
              <a:t>Stateless</a:t>
            </a:r>
            <a:r>
              <a:rPr lang="it-IT" sz="2800" dirty="0"/>
              <a:t> Components</a:t>
            </a:r>
          </a:p>
          <a:p>
            <a:pPr lvl="1"/>
            <a:r>
              <a:rPr lang="it-IT" sz="2800" dirty="0"/>
              <a:t>Upgrade</a:t>
            </a:r>
          </a:p>
          <a:p>
            <a:pPr lvl="1"/>
            <a:r>
              <a:rPr lang="it-IT" sz="2800" dirty="0" err="1"/>
              <a:t>Maintenance</a:t>
            </a:r>
            <a:endParaRPr lang="it-IT" sz="2800" dirty="0"/>
          </a:p>
          <a:p>
            <a:pPr lvl="1"/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7732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B3DA5E1-879C-4D48-B0C8-07E31E106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 Diagram</a:t>
            </a:r>
            <a:endParaRPr lang="it-IT" dirty="0"/>
          </a:p>
        </p:txBody>
      </p:sp>
      <p:pic>
        <p:nvPicPr>
          <p:cNvPr id="5" name="Immagine 4" descr="Diagrams/Component%20diagrams/Component%20View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" t="-2707" r="1" b="1"/>
          <a:stretch/>
        </p:blipFill>
        <p:spPr bwMode="auto">
          <a:xfrm>
            <a:off x="401783" y="1052945"/>
            <a:ext cx="8467782" cy="487064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magine 5" descr="Diagrams/Component%20diagrams/Component%20View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-1491" r="44048" b="36681"/>
          <a:stretch/>
        </p:blipFill>
        <p:spPr bwMode="auto">
          <a:xfrm>
            <a:off x="1080655" y="1181300"/>
            <a:ext cx="7017120" cy="462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magine 7" descr="Diagrams/Component%20diagrams/Component%20View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05" b="37265"/>
          <a:stretch/>
        </p:blipFill>
        <p:spPr bwMode="auto">
          <a:xfrm>
            <a:off x="1747558" y="1181300"/>
            <a:ext cx="5733897" cy="462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magine 8" descr="Diagrams/Component%20diagrams/Component%20View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" t="62443" r="40778"/>
          <a:stretch/>
        </p:blipFill>
        <p:spPr bwMode="auto">
          <a:xfrm>
            <a:off x="1129260" y="2051049"/>
            <a:ext cx="6899563" cy="28744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60906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B3DA5E1-879C-4D48-B0C8-07E31E106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 view – Add event</a:t>
            </a:r>
            <a:endParaRPr lang="it-IT" dirty="0"/>
          </a:p>
        </p:txBody>
      </p:sp>
      <p:pic>
        <p:nvPicPr>
          <p:cNvPr id="3" name="Immagine 2" descr="Immagine che contiene mappa, testo&#10;&#10;Descrizione generata con affidabilità molto elevata">
            <a:extLst>
              <a:ext uri="{FF2B5EF4-FFF2-40B4-BE49-F238E27FC236}">
                <a16:creationId xmlns:a16="http://schemas.microsoft.com/office/drawing/2014/main" id="{5C0710B9-8442-4E78-83F8-AC626F804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76" y="1152705"/>
            <a:ext cx="8757501" cy="4802242"/>
          </a:xfrm>
          <a:prstGeom prst="rect">
            <a:avLst/>
          </a:prstGeom>
        </p:spPr>
      </p:pic>
      <p:sp>
        <p:nvSpPr>
          <p:cNvPr id="5" name="Titolo 3">
            <a:extLst>
              <a:ext uri="{FF2B5EF4-FFF2-40B4-BE49-F238E27FC236}">
                <a16:creationId xmlns:a16="http://schemas.microsoft.com/office/drawing/2014/main" id="{C6514A48-4CBA-409E-A7E7-576A53FF7494}"/>
              </a:ext>
            </a:extLst>
          </p:cNvPr>
          <p:cNvSpPr txBox="1">
            <a:spLocks/>
          </p:cNvSpPr>
          <p:nvPr/>
        </p:nvSpPr>
        <p:spPr>
          <a:xfrm>
            <a:off x="290905" y="139166"/>
            <a:ext cx="8581043" cy="64167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0" kern="120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Runtime view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31750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B3DA5E1-879C-4D48-B0C8-07E31E106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 view – Trip computation</a:t>
            </a:r>
            <a:endParaRPr lang="it-IT" dirty="0"/>
          </a:p>
        </p:txBody>
      </p:sp>
      <p:pic>
        <p:nvPicPr>
          <p:cNvPr id="5" name="Immagine 4" descr="Immagine che contiene mappa&#10;&#10;Descrizione generata con affidabilità elevata">
            <a:extLst>
              <a:ext uri="{FF2B5EF4-FFF2-40B4-BE49-F238E27FC236}">
                <a16:creationId xmlns:a16="http://schemas.microsoft.com/office/drawing/2014/main" id="{68276A7F-AD5E-4D62-9D91-E787EA4D2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218" y="1320755"/>
            <a:ext cx="8869564" cy="470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302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B3DA5E1-879C-4D48-B0C8-07E31E106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 view – Trip customization</a:t>
            </a:r>
            <a:endParaRPr lang="it-IT" dirty="0"/>
          </a:p>
        </p:txBody>
      </p:sp>
      <p:pic>
        <p:nvPicPr>
          <p:cNvPr id="3" name="Immagine 2" descr="Immagine che contiene testo&#10;&#10;Descrizione generata con affidabilità elevata">
            <a:extLst>
              <a:ext uri="{FF2B5EF4-FFF2-40B4-BE49-F238E27FC236}">
                <a16:creationId xmlns:a16="http://schemas.microsoft.com/office/drawing/2014/main" id="{C448AFDF-A0BD-419A-916A-9EA7543FC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74" y="1183648"/>
            <a:ext cx="9021452" cy="470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263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47875CBA-548D-1548-969F-90864EBD8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decisions </a:t>
            </a:r>
            <a:endParaRPr lang="it-IT" dirty="0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F6EE2AD3-6D55-9946-B8BD-66D1703F41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Client-server</a:t>
            </a:r>
            <a:r>
              <a:rPr lang="it-IT" dirty="0"/>
              <a:t> vs. web </a:t>
            </a:r>
            <a:r>
              <a:rPr lang="it-IT" dirty="0" err="1"/>
              <a:t>application</a:t>
            </a:r>
            <a:r>
              <a:rPr lang="it-IT" dirty="0"/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Break </a:t>
            </a:r>
            <a:r>
              <a:rPr lang="it-IT" dirty="0" err="1"/>
              <a:t>times</a:t>
            </a:r>
            <a:r>
              <a:rPr lang="it-IT" dirty="0"/>
              <a:t> </a:t>
            </a:r>
            <a:r>
              <a:rPr lang="it-IT" dirty="0" err="1"/>
              <a:t>allocation</a:t>
            </a:r>
            <a:r>
              <a:rPr lang="it-IT" dirty="0"/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Primary</a:t>
            </a:r>
            <a:r>
              <a:rPr lang="it-IT" dirty="0"/>
              <a:t> and </a:t>
            </a:r>
            <a:r>
              <a:rPr lang="it-IT" dirty="0" err="1"/>
              <a:t>secondary</a:t>
            </a:r>
            <a:r>
              <a:rPr lang="it-IT" dirty="0"/>
              <a:t> </a:t>
            </a:r>
            <a:r>
              <a:rPr lang="it-IT" dirty="0" err="1"/>
              <a:t>events</a:t>
            </a:r>
            <a:r>
              <a:rPr lang="it-IT" dirty="0"/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layer</a:t>
            </a:r>
            <a:r>
              <a:rPr lang="it-IT" dirty="0"/>
              <a:t> user </a:t>
            </a:r>
            <a:r>
              <a:rPr lang="it-IT" dirty="0" err="1"/>
              <a:t>interface</a:t>
            </a:r>
            <a:r>
              <a:rPr lang="it-IT" dirty="0"/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Ticket </a:t>
            </a:r>
            <a:r>
              <a:rPr lang="it-IT" dirty="0" err="1"/>
              <a:t>purchase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87352311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721</TotalTime>
  <Words>139</Words>
  <Application>Microsoft Office PowerPoint</Application>
  <PresentationFormat>Presentazione su schermo (4:3)</PresentationFormat>
  <Paragraphs>44</Paragraphs>
  <Slides>14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8" baseType="lpstr">
      <vt:lpstr>Arial</vt:lpstr>
      <vt:lpstr>Calibri</vt:lpstr>
      <vt:lpstr>Wingdings</vt:lpstr>
      <vt:lpstr>POLI</vt:lpstr>
      <vt:lpstr>Titolo presentazione sottotitolo</vt:lpstr>
      <vt:lpstr>High Level</vt:lpstr>
      <vt:lpstr>Corresponding Deployment Diagram</vt:lpstr>
      <vt:lpstr>Cloud Computing and IaaS</vt:lpstr>
      <vt:lpstr>Component Diagram</vt:lpstr>
      <vt:lpstr>Runtime view – Add event</vt:lpstr>
      <vt:lpstr>Runtime view – Trip computation</vt:lpstr>
      <vt:lpstr>Runtime view – Trip customization</vt:lpstr>
      <vt:lpstr>Main decisions </vt:lpstr>
      <vt:lpstr>Most important algorithm</vt:lpstr>
      <vt:lpstr>Most important algorithm</vt:lpstr>
      <vt:lpstr>Most important algorithm</vt:lpstr>
      <vt:lpstr>Implementation, integration and test plan</vt:lpstr>
      <vt:lpstr>Implementation, integration and test plan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Roberto Bigazzi</cp:lastModifiedBy>
  <cp:revision>72</cp:revision>
  <dcterms:created xsi:type="dcterms:W3CDTF">2015-05-26T12:27:57Z</dcterms:created>
  <dcterms:modified xsi:type="dcterms:W3CDTF">2017-11-30T07:55:47Z</dcterms:modified>
</cp:coreProperties>
</file>